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uisteloket.n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Deskundigheid &amp; Kwaliteit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err="1" smtClean="0"/>
              <a:t>Opstartles</a:t>
            </a:r>
            <a:r>
              <a:rPr lang="nl-NL" dirty="0" smtClean="0"/>
              <a:t> PW/MZ3</a:t>
            </a:r>
          </a:p>
          <a:p>
            <a:r>
              <a:rPr lang="nl-NL" dirty="0" smtClean="0"/>
              <a:t>14.2 (PW)</a:t>
            </a:r>
          </a:p>
          <a:p>
            <a:r>
              <a:rPr lang="nl-NL" dirty="0" smtClean="0"/>
              <a:t>13.2 (MZ)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276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Financiële rapportage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9224312" cy="3880773"/>
          </a:xfrm>
        </p:spPr>
        <p:txBody>
          <a:bodyPr/>
          <a:lstStyle/>
          <a:p>
            <a:r>
              <a:rPr lang="nl-NL" dirty="0" smtClean="0"/>
              <a:t>Financiële rapportage maakt onderdeel uit van je beheertaken</a:t>
            </a:r>
          </a:p>
          <a:p>
            <a:r>
              <a:rPr lang="nl-NL" dirty="0" smtClean="0"/>
              <a:t>Het is een overzicht van inkomsten en uitgaven</a:t>
            </a:r>
          </a:p>
          <a:p>
            <a:r>
              <a:rPr lang="nl-NL" dirty="0" smtClean="0"/>
              <a:t>Er is een budget die gebruikt wordt voor verbruiksartikelen</a:t>
            </a:r>
          </a:p>
          <a:p>
            <a:r>
              <a:rPr lang="nl-NL" dirty="0" smtClean="0"/>
              <a:t>Er zijn verschillende periodieke afsluitingen (dagelijks, maandelijks of jaarlijks)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387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7314"/>
          </a:xfrm>
        </p:spPr>
        <p:txBody>
          <a:bodyPr/>
          <a:lstStyle/>
          <a:p>
            <a:r>
              <a:rPr lang="nl-NL" dirty="0" smtClean="0"/>
              <a:t>Belang van financiële </a:t>
            </a:r>
            <a:r>
              <a:rPr lang="nl-NL" dirty="0"/>
              <a:t>rapportage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9251"/>
            <a:ext cx="8596668" cy="3880773"/>
          </a:xfrm>
        </p:spPr>
        <p:txBody>
          <a:bodyPr/>
          <a:lstStyle/>
          <a:p>
            <a:r>
              <a:rPr lang="nl-NL" dirty="0" smtClean="0"/>
              <a:t>Je rapporteert de financiën om misverstanden te voorkomen</a:t>
            </a:r>
          </a:p>
          <a:p>
            <a:r>
              <a:rPr lang="nl-NL" dirty="0" smtClean="0"/>
              <a:t>Je geeft jezelf en anderen inzicht in hoe het geld stroomt</a:t>
            </a:r>
          </a:p>
          <a:p>
            <a:r>
              <a:rPr lang="nl-NL" dirty="0" smtClean="0"/>
              <a:t>Controle op het budget is nodig om te zien hoeveel budget er is, hoeveel er opgaat en wat er overblijft</a:t>
            </a:r>
          </a:p>
          <a:p>
            <a:r>
              <a:rPr lang="nl-NL" dirty="0" smtClean="0"/>
              <a:t>Fraude (verduistering) wordt hiermee voorkomen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468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Periodieke afsluitingen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27909"/>
            <a:ext cx="10086460" cy="5630091"/>
          </a:xfrm>
        </p:spPr>
        <p:txBody>
          <a:bodyPr>
            <a:normAutofit/>
          </a:bodyPr>
          <a:lstStyle/>
          <a:p>
            <a:r>
              <a:rPr lang="nl-NL" dirty="0" smtClean="0"/>
              <a:t>Een financiële rapportage gaat altijd over een bepaalde periode</a:t>
            </a:r>
          </a:p>
          <a:p>
            <a:r>
              <a:rPr lang="nl-NL" dirty="0" smtClean="0"/>
              <a:t>Financiële </a:t>
            </a:r>
            <a:r>
              <a:rPr lang="nl-NL" dirty="0"/>
              <a:t>rapportage noemen we </a:t>
            </a:r>
            <a:r>
              <a:rPr lang="nl-NL" dirty="0" smtClean="0"/>
              <a:t>daarom ook </a:t>
            </a:r>
            <a:r>
              <a:rPr lang="nl-NL" dirty="0"/>
              <a:t>wel periodieke </a:t>
            </a:r>
            <a:r>
              <a:rPr lang="nl-NL" dirty="0" smtClean="0"/>
              <a:t>afsluiting:</a:t>
            </a:r>
          </a:p>
          <a:p>
            <a:pPr>
              <a:buFontTx/>
              <a:buChar char="-"/>
            </a:pPr>
            <a:r>
              <a:rPr lang="nl-NL" dirty="0" err="1" smtClean="0"/>
              <a:t>Dagafsluiting</a:t>
            </a:r>
            <a:r>
              <a:rPr lang="nl-NL" dirty="0" smtClean="0"/>
              <a:t> (voor je naar huis gaat rapporteer je je uitgaven)</a:t>
            </a:r>
          </a:p>
          <a:p>
            <a:pPr>
              <a:buFontTx/>
              <a:buChar char="-"/>
            </a:pPr>
            <a:r>
              <a:rPr lang="nl-NL" dirty="0" smtClean="0"/>
              <a:t>Weekafsluiting (wat kwam er binnen en wat is er uitgegeven)</a:t>
            </a:r>
          </a:p>
          <a:p>
            <a:pPr>
              <a:buFontTx/>
              <a:buChar char="-"/>
            </a:pPr>
            <a:r>
              <a:rPr lang="nl-NL" dirty="0" smtClean="0"/>
              <a:t>Maandafsluiting (budget, boodschappen, bestellingen, act./materialen/uitjes)</a:t>
            </a:r>
          </a:p>
          <a:p>
            <a:pPr>
              <a:buFontTx/>
              <a:buChar char="-"/>
            </a:pPr>
            <a:r>
              <a:rPr lang="nl-NL" dirty="0" smtClean="0"/>
              <a:t>Kwartaalafsluiting; van hieruit kun je in kaart brengen:</a:t>
            </a:r>
          </a:p>
          <a:p>
            <a:pPr>
              <a:buAutoNum type="arabicPeriod"/>
            </a:pPr>
            <a:r>
              <a:rPr lang="nl-NL" dirty="0" smtClean="0"/>
              <a:t>Hoe  vaak is er een grote bestelling gedaan?</a:t>
            </a:r>
          </a:p>
          <a:p>
            <a:pPr>
              <a:buAutoNum type="arabicPeriod"/>
            </a:pPr>
            <a:r>
              <a:rPr lang="nl-NL" dirty="0" smtClean="0"/>
              <a:t>Hoe vaak boodschappen en wat waren de kosten?</a:t>
            </a:r>
          </a:p>
          <a:p>
            <a:pPr>
              <a:buAutoNum type="arabicPeriod"/>
            </a:pPr>
            <a:r>
              <a:rPr lang="nl-NL" dirty="0" smtClean="0"/>
              <a:t>Hoeveel activiteiten waren er en wat kostten deze?</a:t>
            </a:r>
          </a:p>
          <a:p>
            <a:pPr>
              <a:buAutoNum type="arabicPeriod"/>
            </a:pPr>
            <a:r>
              <a:rPr lang="nl-NL" dirty="0" smtClean="0"/>
              <a:t>Hoe vaak was er een uitje en wat kostten deze</a:t>
            </a:r>
          </a:p>
          <a:p>
            <a:pPr>
              <a:buFontTx/>
              <a:buChar char="-"/>
            </a:pPr>
            <a:r>
              <a:rPr lang="nl-NL" dirty="0" smtClean="0"/>
              <a:t>Jaarafsluiting (fin. Overzicht over 12 maanden, gemiddelden uitrekenen per onderwerp)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3994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 smtClean="0"/>
              <a:t>Wetgeving financiering in de zorg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14846"/>
            <a:ext cx="9145935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Zorgverzekeringswet (</a:t>
            </a:r>
            <a:r>
              <a:rPr lang="nl-NL" dirty="0" err="1" smtClean="0"/>
              <a:t>Zvw</a:t>
            </a:r>
            <a:r>
              <a:rPr lang="nl-NL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Regelt welke kosten vergoed worden (verplichte basisverzekering en vrijwillige aanvullende verzekeringen)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Zorgverzekeraars voeren deze wet uit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Overheid bepaalt welke ziektekosten onder basisverzekering vallen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dekking van aanvullende verzekeringen wordt bepaald door de verzekeraars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688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nl-NL" dirty="0" smtClean="0"/>
              <a:t>Wet langdurige zorg (</a:t>
            </a:r>
            <a:r>
              <a:rPr lang="nl-NL" dirty="0" err="1" smtClean="0"/>
              <a:t>Wlz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233126"/>
            <a:ext cx="9577009" cy="388077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Speciaal voor mensen die langdurige zorg, begeleiding of 24 uurs toezicht nodig hebben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 wordt geboden in instelling of thuis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Zorgkantoor (regionaal) voert de wet langdurige zorg uit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De grootste zorgverzekeraar van de regio beheert het zorgkantoor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Zorgkantoor werkt onafhankelijk van zorgverzekeraar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6972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Wet Maatschappelijke Ondersteuning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4841102"/>
          </a:xfrm>
        </p:spPr>
        <p:txBody>
          <a:bodyPr>
            <a:normAutofit/>
          </a:bodyPr>
          <a:lstStyle/>
          <a:p>
            <a:r>
              <a:rPr lang="nl-NL" dirty="0" smtClean="0"/>
              <a:t>WMO uitgevoerd door?</a:t>
            </a:r>
          </a:p>
          <a:p>
            <a:r>
              <a:rPr lang="nl-NL" dirty="0" smtClean="0"/>
              <a:t>Voorzieningen, hulp en ondersteuning voor mensen met een beperking</a:t>
            </a:r>
            <a:endParaRPr lang="nl-NL" dirty="0"/>
          </a:p>
          <a:p>
            <a:r>
              <a:rPr lang="nl-NL" dirty="0" smtClean="0"/>
              <a:t>Het gaat dan om: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Huishoudelijke hulp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Beschermde woonvormen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Woningaanpassingen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Begeleiding en dagbesteding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Opvang bij huiselijk geweld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Ontlasten van mantelzorgers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Vervoervormen en hulpmiddelen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781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497"/>
          </a:xfrm>
        </p:spPr>
        <p:txBody>
          <a:bodyPr/>
          <a:lstStyle/>
          <a:p>
            <a:r>
              <a:rPr lang="nl-NL" dirty="0" smtClean="0"/>
              <a:t>Jeugdwet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68774" y="1267097"/>
            <a:ext cx="8596668" cy="3880773"/>
          </a:xfrm>
        </p:spPr>
        <p:txBody>
          <a:bodyPr/>
          <a:lstStyle/>
          <a:p>
            <a:r>
              <a:rPr lang="nl-NL" dirty="0" smtClean="0"/>
              <a:t>Regelt ondersteuning aan jongeren en ouders</a:t>
            </a:r>
          </a:p>
          <a:p>
            <a:r>
              <a:rPr lang="nl-NL" dirty="0" smtClean="0"/>
              <a:t>Regelt reclasseringsmaatregelen en uitvoering jeugdreclassering</a:t>
            </a:r>
          </a:p>
          <a:p>
            <a:r>
              <a:rPr lang="nl-NL" dirty="0" smtClean="0"/>
              <a:t>Gemeenten verantwoordelijk, regelt de toegang en doorverwijzing naar professionele jeugdzorg</a:t>
            </a:r>
          </a:p>
          <a:p>
            <a:r>
              <a:rPr lang="nl-NL" dirty="0" smtClean="0"/>
              <a:t>Gemeenten hebben jeugdteam</a:t>
            </a:r>
          </a:p>
          <a:p>
            <a:r>
              <a:rPr lang="nl-NL" dirty="0" smtClean="0"/>
              <a:t>Niet altijd overzichtelijk (complex door te veel partners)</a:t>
            </a:r>
          </a:p>
          <a:p>
            <a:r>
              <a:rPr lang="nl-NL" dirty="0" smtClean="0">
                <a:hlinkClick r:id="rId2"/>
              </a:rPr>
              <a:t>www.juisteloket.nl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9139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497"/>
          </a:xfrm>
        </p:spPr>
        <p:txBody>
          <a:bodyPr/>
          <a:lstStyle/>
          <a:p>
            <a:r>
              <a:rPr lang="nl-NL" dirty="0" smtClean="0"/>
              <a:t>Persoons gebonden budget (PGB)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7"/>
            <a:ext cx="9681512" cy="3880773"/>
          </a:xfrm>
        </p:spPr>
        <p:txBody>
          <a:bodyPr/>
          <a:lstStyle/>
          <a:p>
            <a:r>
              <a:rPr lang="nl-NL" dirty="0" smtClean="0"/>
              <a:t>PGB = vastgesteld bedrag voor individuele cliënt die besteed mag worden aan zorg en ondersteuning</a:t>
            </a:r>
          </a:p>
          <a:p>
            <a:r>
              <a:rPr lang="nl-NL" dirty="0" smtClean="0"/>
              <a:t>Client koopt zelf zorg in en kiest zelf de zorgverlener (</a:t>
            </a:r>
            <a:r>
              <a:rPr lang="nl-NL" dirty="0" err="1" smtClean="0"/>
              <a:t>fam.lid</a:t>
            </a:r>
            <a:r>
              <a:rPr lang="nl-NL" dirty="0" smtClean="0"/>
              <a:t> / mantelzorger mag ook)</a:t>
            </a:r>
          </a:p>
          <a:p>
            <a:r>
              <a:rPr lang="nl-NL" dirty="0" smtClean="0"/>
              <a:t>Client kan meerdere </a:t>
            </a:r>
            <a:r>
              <a:rPr lang="nl-NL" dirty="0" err="1" smtClean="0"/>
              <a:t>PGB’s</a:t>
            </a:r>
            <a:r>
              <a:rPr lang="nl-NL" dirty="0" smtClean="0"/>
              <a:t> tegelijk hebben</a:t>
            </a:r>
          </a:p>
          <a:p>
            <a:r>
              <a:rPr lang="nl-NL" dirty="0" smtClean="0"/>
              <a:t>Client sluit zelf overeenkomst af met zorgverleners, anders geen geld voor hen</a:t>
            </a:r>
          </a:p>
          <a:p>
            <a:r>
              <a:rPr lang="nl-NL" dirty="0" smtClean="0"/>
              <a:t>Overeenkomst gaat over: welke zorg, werktijden en vergoeding/loon</a:t>
            </a:r>
          </a:p>
          <a:p>
            <a:r>
              <a:rPr lang="nl-NL" dirty="0" smtClean="0"/>
              <a:t>Uitbetaling maandelijks achteraf na geleverde zorg/ondersteuning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0287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2161</TotalTime>
  <Words>466</Words>
  <Application>Microsoft Office PowerPoint</Application>
  <PresentationFormat>Breedbeeld</PresentationFormat>
  <Paragraphs>63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Facet</vt:lpstr>
      <vt:lpstr>Deskundigheid &amp; Kwaliteit</vt:lpstr>
      <vt:lpstr>Financiële rapportage</vt:lpstr>
      <vt:lpstr>Belang van financiële rapportage</vt:lpstr>
      <vt:lpstr>Periodieke afsluitingen</vt:lpstr>
      <vt:lpstr>Wetgeving financiering in de zorg</vt:lpstr>
      <vt:lpstr>Wet langdurige zorg (Wlz)</vt:lpstr>
      <vt:lpstr>Wet Maatschappelijke Ondersteuning</vt:lpstr>
      <vt:lpstr>Jeugdwet</vt:lpstr>
      <vt:lpstr>Persoons gebonden budget (PGB)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Simon Poelman</dc:creator>
  <cp:lastModifiedBy>Simon Poelman</cp:lastModifiedBy>
  <cp:revision>13</cp:revision>
  <dcterms:created xsi:type="dcterms:W3CDTF">2018-09-09T16:13:19Z</dcterms:created>
  <dcterms:modified xsi:type="dcterms:W3CDTF">2018-09-11T20:45:45Z</dcterms:modified>
</cp:coreProperties>
</file>